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61" r:id="rId2"/>
    <p:sldId id="275" r:id="rId3"/>
    <p:sldId id="277" r:id="rId4"/>
    <p:sldId id="286" r:id="rId5"/>
    <p:sldId id="274" r:id="rId6"/>
    <p:sldId id="280" r:id="rId7"/>
    <p:sldId id="281" r:id="rId8"/>
    <p:sldId id="282" r:id="rId9"/>
    <p:sldId id="283" r:id="rId10"/>
    <p:sldId id="284" r:id="rId11"/>
    <p:sldId id="285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1318"/>
    <a:srgbClr val="EB2027"/>
    <a:srgbClr val="B50F08"/>
    <a:srgbClr val="BD2D54"/>
    <a:srgbClr val="882841"/>
    <a:srgbClr val="982A47"/>
    <a:srgbClr val="9EC531"/>
    <a:srgbClr val="82B026"/>
    <a:srgbClr val="A6CE39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6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70" y="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96"/>
    </p:cViewPr>
  </p:sorterViewPr>
  <p:notesViewPr>
    <p:cSldViewPr snapToGrid="0">
      <p:cViewPr varScale="1">
        <p:scale>
          <a:sx n="88" d="100"/>
          <a:sy n="88" d="100"/>
        </p:scale>
        <p:origin x="27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2E0E72C9-EF26-4E49-A624-76C408AA0C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8BC4FFD-392B-4F86-9583-534150C4A7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FBA26-99D0-422F-AE15-2DC8AA8D20EF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2C3668D-DBEA-4893-990A-8EC3CB8C0B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2BB5E0-3B45-424F-8BAB-0AA8289D9C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171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DF89C8-56DD-44EE-B8F7-81B7FE74BC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2659" y="1122363"/>
            <a:ext cx="11284299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75D6B3-92A3-4D2A-A14C-F5EE1A0DE9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20308"/>
            <a:ext cx="9144000" cy="11982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566313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B900E8AD-424D-477A-8CCD-82E3B7EF5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230734"/>
            <a:ext cx="10515600" cy="40293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9AB785F-3827-4836-8087-E0D391D1D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8219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3200" b="1"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60902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0B01BCF-7FB7-4F0B-A668-3DA2DF849A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14505"/>
            <a:ext cx="5181600" cy="31624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3768E1-2347-41CB-B3DE-DF77995A7A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14505"/>
            <a:ext cx="5181600" cy="31624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3DDF7923-D791-472E-89B5-B9C4BA877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8219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3200" b="1"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5539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344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4B71423-20CF-4F2C-86C4-378EECDA8E38}"/>
              </a:ext>
            </a:extLst>
          </p:cNvPr>
          <p:cNvSpPr/>
          <p:nvPr userDrawn="1"/>
        </p:nvSpPr>
        <p:spPr>
          <a:xfrm>
            <a:off x="0" y="0"/>
            <a:ext cx="12192000" cy="647700"/>
          </a:xfrm>
          <a:prstGeom prst="rect">
            <a:avLst/>
          </a:prstGeom>
          <a:solidFill>
            <a:srgbClr val="EB2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  <a:latin typeface="DIN Pro Medium" panose="020B0604020101020102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F52BCB3-A5B4-4487-B386-D40FBF34361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6044" y="100397"/>
            <a:ext cx="1176853" cy="439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159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0094744-1325-423A-B6D2-2676FEBC1D30}"/>
              </a:ext>
            </a:extLst>
          </p:cNvPr>
          <p:cNvSpPr/>
          <p:nvPr/>
        </p:nvSpPr>
        <p:spPr>
          <a:xfrm>
            <a:off x="0" y="-4094"/>
            <a:ext cx="12192000" cy="6862094"/>
          </a:xfrm>
          <a:prstGeom prst="rect">
            <a:avLst/>
          </a:prstGeom>
          <a:solidFill>
            <a:srgbClr val="EB2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DIN Pro Medium" panose="020B0604020101020102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5987006-0D2E-447E-AAAD-3EC8ED9C60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504" y="500637"/>
            <a:ext cx="2892603" cy="108134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C4D7A5A1-C203-48AE-B1FD-20E611474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2450" y="5538852"/>
            <a:ext cx="8761628" cy="818511"/>
          </a:xfrm>
          <a:prstGeom prst="rect">
            <a:avLst/>
          </a:prstGeom>
        </p:spPr>
      </p:pic>
      <p:sp>
        <p:nvSpPr>
          <p:cNvPr id="39" name="Подзаголовок 2">
            <a:extLst>
              <a:ext uri="{FF2B5EF4-FFF2-40B4-BE49-F238E27FC236}">
                <a16:creationId xmlns:a16="http://schemas.microsoft.com/office/drawing/2014/main" id="{21B1FA25-2A25-4BB4-AF45-4DF5B93BE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5333" y="5538852"/>
            <a:ext cx="8126949" cy="818511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sz="2600" b="1" dirty="0">
                <a:solidFill>
                  <a:schemeClr val="bg1"/>
                </a:solidFill>
                <a:latin typeface="Arial" panose="020B0604020202020204" pitchFamily="34" charset="0"/>
              </a:rPr>
              <a:t>Дмитрий Анищенко,</a:t>
            </a:r>
            <a:br>
              <a:rPr lang="ru-RU" sz="2600" b="1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ru-RU" sz="1500" dirty="0">
                <a:solidFill>
                  <a:schemeClr val="bg1"/>
                </a:solidFill>
                <a:latin typeface="Arial" panose="020B0604020202020204" pitchFamily="34" charset="0"/>
              </a:rPr>
              <a:t>налоговый адвокат, к.ю.н.</a:t>
            </a:r>
            <a:endParaRPr lang="ru-RU" sz="1500" dirty="0">
              <a:solidFill>
                <a:schemeClr val="bg1"/>
              </a:solidFill>
            </a:endParaRPr>
          </a:p>
        </p:txBody>
      </p:sp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E5077928-479B-4664-9FE8-FAC142AA97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7148" y="5730893"/>
            <a:ext cx="434428" cy="434428"/>
          </a:xfrm>
          <a:prstGeom prst="rect">
            <a:avLst/>
          </a:prstGeom>
          <a:effectLst>
            <a:outerShdw blurRad="38100" dist="88900" dir="5400000" sx="92000" sy="92000" algn="t" rotWithShape="0">
              <a:schemeClr val="accent1">
                <a:lumMod val="50000"/>
                <a:alpha val="95000"/>
              </a:schemeClr>
            </a:outerShdw>
          </a:effectLst>
        </p:spPr>
      </p:pic>
      <p:sp>
        <p:nvSpPr>
          <p:cNvPr id="37" name="Заголовок 1">
            <a:extLst>
              <a:ext uri="{FF2B5EF4-FFF2-40B4-BE49-F238E27FC236}">
                <a16:creationId xmlns:a16="http://schemas.microsoft.com/office/drawing/2014/main" id="{7E380F12-1ABA-48D7-BBF5-6F3065FAE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8063" y="2535003"/>
            <a:ext cx="10861962" cy="2238376"/>
          </a:xfrm>
        </p:spPr>
        <p:txBody>
          <a:bodyPr>
            <a:noAutofit/>
          </a:bodyPr>
          <a:lstStyle/>
          <a:p>
            <a:pPr algn="l">
              <a:lnSpc>
                <a:spcPts val="8000"/>
              </a:lnSpc>
            </a:pPr>
            <a:r>
              <a:rPr lang="ru-RU" sz="5400" dirty="0">
                <a:solidFill>
                  <a:schemeClr val="bg1"/>
                </a:solidFill>
                <a:latin typeface="Arial" panose="020B0604020202020204" pitchFamily="34" charset="0"/>
              </a:rPr>
              <a:t>НДС и налог на прибыль: что учесть при подготовке отчетности в октябре</a:t>
            </a:r>
            <a:endParaRPr lang="ru-RU" sz="28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621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4E6F4F-8B76-4F0D-97E4-BFB0ADE4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331" y="1966135"/>
            <a:ext cx="11529848" cy="4719144"/>
          </a:xfrm>
        </p:spPr>
        <p:txBody>
          <a:bodyPr/>
          <a:lstStyle/>
          <a:p>
            <a:pPr marL="342900" indent="-342900" algn="just">
              <a:buFont typeface="+mj-lt"/>
              <a:buAutoNum type="arabicPeriod"/>
            </a:pPr>
            <a:r>
              <a:rPr lang="ru-RU" b="1" dirty="0">
                <a:solidFill>
                  <a:schemeClr val="tx1"/>
                </a:solidFill>
              </a:rPr>
              <a:t>П.6 ст.252 НК РФ: </a:t>
            </a:r>
            <a:r>
              <a:rPr lang="ru-RU" dirty="0">
                <a:solidFill>
                  <a:schemeClr val="tx1"/>
                </a:solidFill>
              </a:rPr>
              <a:t>Стоимость имущества (имущественного права), полученного (принятого к учету) налогоплательщиком без несения соответствующих расходов на его приобретение, определяется в размере дохода, подлежащего налогообложению, признанного при получении данного имущества (имущественного права), если иное не предусмотрено настоящей главой, с учетом расходов, связанных с доведением его до состояния, в котором оно пригодно для использования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>
                <a:solidFill>
                  <a:schemeClr val="tx1"/>
                </a:solidFill>
              </a:rPr>
              <a:t>П.2 ст.257 НК РФ: </a:t>
            </a:r>
            <a:r>
              <a:rPr lang="ru-RU" dirty="0">
                <a:solidFill>
                  <a:schemeClr val="tx1"/>
                </a:solidFill>
              </a:rPr>
              <a:t>Первоначальная стоимость основных средств и </a:t>
            </a:r>
            <a:r>
              <a:rPr lang="ru-RU" b="1" dirty="0">
                <a:solidFill>
                  <a:schemeClr val="tx1"/>
                </a:solidFill>
              </a:rPr>
              <a:t>нематериальных активов </a:t>
            </a:r>
            <a:r>
              <a:rPr lang="ru-RU" dirty="0">
                <a:solidFill>
                  <a:schemeClr val="tx1"/>
                </a:solidFill>
              </a:rPr>
              <a:t>изменяется в случаях достройки, дооборудования, реконструкции, модернизации, технического перевооружения, частичной ликвидации соответствующих объектов и по иным аналогичным основаниям независимо от размера остаточной стоимости основных средств.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>
                <a:solidFill>
                  <a:schemeClr val="tx1"/>
                </a:solidFill>
              </a:rPr>
              <a:t>Абз.2 п.3 ст.268 НК РФ: </a:t>
            </a:r>
            <a:r>
              <a:rPr lang="ru-RU" dirty="0">
                <a:solidFill>
                  <a:schemeClr val="tx1"/>
                </a:solidFill>
              </a:rPr>
              <a:t>В случае реализации ОС и НМА, при формировании первоначальной стоимости которых учитывали расходы с коэффициентом 1,5, убыток от реализации нужно признавать равным 0. Это:</a:t>
            </a:r>
          </a:p>
          <a:p>
            <a:pPr marL="717550" indent="-358775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основные средства, включенные в единый реестр российской радиоэлектронной продукции / относящиеся к сфере искусственного интеллекта / включенные в перечень российского высокотехнологичного оборудования, утверждаемый Правительством Российской Федерации;</a:t>
            </a:r>
          </a:p>
          <a:p>
            <a:pPr marL="717550" indent="-358775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нематериальные активы в виде исключительных прав на программы для ЭВМ и базы данных, включенные в единый реестр российских программ для электронных вычислительных машин и баз данных, относящиеся к сфере искусственного интеллекта</a:t>
            </a:r>
            <a:endParaRPr lang="ru-RU" i="1" dirty="0">
              <a:solidFill>
                <a:schemeClr val="tx1"/>
              </a:solidFill>
            </a:endParaRPr>
          </a:p>
          <a:p>
            <a:pPr algn="r"/>
            <a:r>
              <a:rPr lang="ru-RU" i="1" dirty="0">
                <a:solidFill>
                  <a:schemeClr val="tx1"/>
                </a:solidFill>
              </a:rPr>
              <a:t>Применяется с 31.08.2023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CECD6B7-C065-4013-AD43-00C41126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987899"/>
            <a:ext cx="11529848" cy="978236"/>
          </a:xfrm>
        </p:spPr>
        <p:txBody>
          <a:bodyPr/>
          <a:lstStyle/>
          <a:p>
            <a:r>
              <a:rPr lang="ru-RU" dirty="0"/>
              <a:t>Налог на прибыль: стоимость активов</a:t>
            </a:r>
          </a:p>
        </p:txBody>
      </p:sp>
    </p:spTree>
    <p:extLst>
      <p:ext uri="{BB962C8B-B14F-4D97-AF65-F5344CB8AC3E}">
        <p14:creationId xmlns:p14="http://schemas.microsoft.com/office/powerpoint/2010/main" val="3314178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4E6F4F-8B76-4F0D-97E4-BFB0ADE4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331" y="1966135"/>
            <a:ext cx="11529848" cy="4719144"/>
          </a:xfrm>
        </p:spPr>
        <p:txBody>
          <a:bodyPr/>
          <a:lstStyle/>
          <a:p>
            <a:pPr marL="342900" indent="-342900" algn="just">
              <a:buFont typeface="+mj-lt"/>
              <a:buAutoNum type="arabicPeriod" startAt="4"/>
            </a:pPr>
            <a:r>
              <a:rPr lang="ru-RU" b="1" dirty="0">
                <a:solidFill>
                  <a:schemeClr val="tx1"/>
                </a:solidFill>
              </a:rPr>
              <a:t>Открытый перечень договоров страхования</a:t>
            </a:r>
            <a:r>
              <a:rPr lang="ru-RU" dirty="0">
                <a:solidFill>
                  <a:schemeClr val="tx1"/>
                </a:solidFill>
              </a:rPr>
              <a:t>, по которым могут быть учтены расходы: «</a:t>
            </a:r>
            <a:r>
              <a:rPr lang="ru-RU" i="1" dirty="0">
                <a:solidFill>
                  <a:schemeClr val="tx1"/>
                </a:solidFill>
              </a:rPr>
              <a:t>другие виды добровольного имущественного страхования, если в соответствии с законодательством Российской Федерации такое страхование является условием осуществления налогоплательщиком своей деятельности и (или) если такое страхование направлено на компенсацию расходов (убытков, недополученных доходов), учитываемых для целей налогообложения, которые могут возникнуть в результате страхового случая» </a:t>
            </a:r>
            <a:r>
              <a:rPr lang="ru-RU" dirty="0">
                <a:solidFill>
                  <a:schemeClr val="tx1"/>
                </a:solidFill>
              </a:rPr>
              <a:t>(</a:t>
            </a:r>
            <a:r>
              <a:rPr lang="ru-RU" b="1" dirty="0">
                <a:solidFill>
                  <a:schemeClr val="tx1"/>
                </a:solidFill>
              </a:rPr>
              <a:t>пп.10 п1 ст.263 НК РФ</a:t>
            </a:r>
            <a:r>
              <a:rPr lang="ru-RU" dirty="0">
                <a:solidFill>
                  <a:schemeClr val="tx1"/>
                </a:solidFill>
              </a:rPr>
              <a:t>).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marL="342900" indent="-342900" algn="just">
              <a:buFont typeface="+mj-lt"/>
              <a:buAutoNum type="arabicPeriod" startAt="5"/>
            </a:pPr>
            <a:r>
              <a:rPr lang="ru-RU" b="1" dirty="0">
                <a:solidFill>
                  <a:schemeClr val="tx1"/>
                </a:solidFill>
              </a:rPr>
              <a:t>В</a:t>
            </a:r>
            <a:r>
              <a:rPr lang="ru-RU" dirty="0">
                <a:solidFill>
                  <a:schemeClr val="tx1"/>
                </a:solidFill>
              </a:rPr>
              <a:t> состав прочих расходов включили возмещение дистанционным работникам за использование своего оборудования и программно-технических средств (</a:t>
            </a:r>
            <a:r>
              <a:rPr lang="ru-RU" b="1" dirty="0">
                <a:solidFill>
                  <a:schemeClr val="tx1"/>
                </a:solidFill>
              </a:rPr>
              <a:t>пп.11.1 п.1 ст.264 НК РФ</a:t>
            </a:r>
            <a:r>
              <a:rPr lang="ru-RU" dirty="0">
                <a:solidFill>
                  <a:schemeClr val="tx1"/>
                </a:solidFill>
              </a:rPr>
              <a:t>) – в следующих размерах:</a:t>
            </a:r>
          </a:p>
          <a:p>
            <a:pPr algn="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CECD6B7-C065-4013-AD43-00C41126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987899"/>
            <a:ext cx="11529848" cy="978236"/>
          </a:xfrm>
        </p:spPr>
        <p:txBody>
          <a:bodyPr/>
          <a:lstStyle/>
          <a:p>
            <a:r>
              <a:rPr lang="ru-RU" dirty="0"/>
              <a:t>Налог на прибыль: расходы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36331" y="4469208"/>
            <a:ext cx="5524501" cy="13059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sz="1600" b="1" dirty="0"/>
              <a:t>Нет подтверждающих документов: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600" dirty="0"/>
              <a:t>в размере, установленном локальным актом/ коллективным договором/ трудовым договором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600" dirty="0"/>
              <a:t>но не более 35 руб./день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ru-RU" sz="1600" dirty="0"/>
          </a:p>
          <a:p>
            <a:pPr marL="0" indent="0" algn="just">
              <a:lnSpc>
                <a:spcPct val="100000"/>
              </a:lnSpc>
              <a:buNone/>
            </a:pPr>
            <a:endParaRPr lang="ru-RU" sz="1600" dirty="0"/>
          </a:p>
          <a:p>
            <a:pPr marL="0" indent="0" algn="just">
              <a:lnSpc>
                <a:spcPct val="100000"/>
              </a:lnSpc>
              <a:buNone/>
            </a:pPr>
            <a:endParaRPr lang="ru-RU" sz="1600" dirty="0"/>
          </a:p>
          <a:p>
            <a:pPr marL="0" indent="0">
              <a:lnSpc>
                <a:spcPct val="100000"/>
              </a:lnSpc>
              <a:buNone/>
            </a:pPr>
            <a:r>
              <a:rPr lang="ru-RU" sz="1600" dirty="0"/>
              <a:t> 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6190985" y="4468711"/>
            <a:ext cx="5524501" cy="13064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sz="1600" b="1" dirty="0"/>
              <a:t>Есть подтверждающие документы:</a:t>
            </a:r>
            <a:endParaRPr lang="ru-RU" sz="16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600" dirty="0"/>
              <a:t>в размере фактически понесенных затрат работника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ru-RU" sz="1600" dirty="0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ru-RU" sz="1600" dirty="0"/>
          </a:p>
          <a:p>
            <a:pPr marL="0" indent="0" algn="just">
              <a:lnSpc>
                <a:spcPct val="100000"/>
              </a:lnSpc>
              <a:buNone/>
            </a:pPr>
            <a:endParaRPr lang="ru-RU" sz="1600" dirty="0"/>
          </a:p>
          <a:p>
            <a:pPr marL="0" indent="0" algn="r">
              <a:lnSpc>
                <a:spcPct val="100000"/>
              </a:lnSpc>
              <a:buNone/>
            </a:pPr>
            <a:r>
              <a:rPr lang="ru-RU" sz="1600" i="1" dirty="0"/>
              <a:t>Применяется с 31.08.2023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ru-RU" sz="1600" dirty="0"/>
          </a:p>
          <a:p>
            <a:pPr marL="0" indent="0">
              <a:lnSpc>
                <a:spcPct val="100000"/>
              </a:lnSpc>
              <a:buNone/>
            </a:pPr>
            <a:r>
              <a:rPr lang="ru-RU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8489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37CB17B-C80C-4212-9F10-55AF6D9ED569}"/>
              </a:ext>
            </a:extLst>
          </p:cNvPr>
          <p:cNvSpPr/>
          <p:nvPr/>
        </p:nvSpPr>
        <p:spPr>
          <a:xfrm>
            <a:off x="0" y="-4094"/>
            <a:ext cx="12192000" cy="6862094"/>
          </a:xfrm>
          <a:prstGeom prst="rect">
            <a:avLst/>
          </a:prstGeom>
          <a:solidFill>
            <a:srgbClr val="EB2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A125E3F-8055-498B-A760-6D729783AA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9158" y="171798"/>
            <a:ext cx="6355080" cy="6355080"/>
          </a:xfrm>
          <a:prstGeom prst="rect">
            <a:avLst/>
          </a:prstGeom>
        </p:spPr>
      </p:pic>
      <p:sp>
        <p:nvSpPr>
          <p:cNvPr id="37" name="Заголовок 1">
            <a:extLst>
              <a:ext uri="{FF2B5EF4-FFF2-40B4-BE49-F238E27FC236}">
                <a16:creationId xmlns:a16="http://schemas.microsoft.com/office/drawing/2014/main" id="{7E380F12-1ABA-48D7-BBF5-6F3065FAE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019" y="2475569"/>
            <a:ext cx="10861962" cy="1973689"/>
          </a:xfrm>
        </p:spPr>
        <p:txBody>
          <a:bodyPr>
            <a:noAutofit/>
          </a:bodyPr>
          <a:lstStyle/>
          <a:p>
            <a:pPr algn="l">
              <a:lnSpc>
                <a:spcPts val="8000"/>
              </a:lnSpc>
            </a:pPr>
            <a:r>
              <a:rPr lang="ru-RU" sz="5400" dirty="0">
                <a:solidFill>
                  <a:schemeClr val="bg1"/>
                </a:solidFill>
                <a:latin typeface="Arial" panose="020B0604020202020204" pitchFamily="34" charset="0"/>
              </a:rPr>
              <a:t>Камеральная проверка: как пройти без проблем</a:t>
            </a:r>
          </a:p>
        </p:txBody>
      </p:sp>
    </p:spTree>
    <p:extLst>
      <p:ext uri="{BB962C8B-B14F-4D97-AF65-F5344CB8AC3E}">
        <p14:creationId xmlns:p14="http://schemas.microsoft.com/office/powerpoint/2010/main" val="480933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4E6F4F-8B76-4F0D-97E4-BFB0ADE4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331" y="1986456"/>
            <a:ext cx="11529848" cy="4719144"/>
          </a:xfrm>
        </p:spPr>
        <p:txBody>
          <a:bodyPr/>
          <a:lstStyle/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Проводится на основе налоговых деклараций (расчетов) и документов, представленных налогоплательщиком вместе с декларациями (расчетами).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Срок проведения:</a:t>
            </a:r>
          </a:p>
          <a:p>
            <a:pPr marL="715963" indent="-354013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dirty="0"/>
              <a:t>общий - 3 месяца, с даты представления декларации (расчета);</a:t>
            </a:r>
          </a:p>
          <a:p>
            <a:pPr marL="715963" indent="-354013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dirty="0"/>
              <a:t>для НДС – 2 месяца (если не установлены признаки нарушений) / 6 месяцев – для иностранцев по УЭФ.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Если по итогам КНП нарушения не выявлены – проверка оканчивается через 3 месяца (2/6 месяцев) без составления каких-либо документов налоговым органом.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Если нарушения выявлены:</a:t>
            </a:r>
          </a:p>
          <a:p>
            <a:pPr marL="715963" indent="-354013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dirty="0"/>
              <a:t>составление акта КНП - </a:t>
            </a:r>
            <a:r>
              <a:rPr lang="ru-RU" b="1" dirty="0"/>
              <a:t>10 рабочих дней </a:t>
            </a:r>
            <a:r>
              <a:rPr lang="ru-RU" dirty="0"/>
              <a:t>с окончания проверки;</a:t>
            </a:r>
          </a:p>
          <a:p>
            <a:pPr marL="715963" indent="-354013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dirty="0"/>
              <a:t>вручение акта КНП – </a:t>
            </a:r>
            <a:r>
              <a:rPr lang="ru-RU" b="1" dirty="0"/>
              <a:t>5 рабочих дней </a:t>
            </a:r>
            <a:r>
              <a:rPr lang="ru-RU" dirty="0"/>
              <a:t>с окончания срока составления акта;</a:t>
            </a:r>
          </a:p>
          <a:p>
            <a:pPr marL="715963" indent="-354013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dirty="0"/>
              <a:t>возражения на акт КНП – </a:t>
            </a:r>
            <a:r>
              <a:rPr lang="ru-RU" b="1" dirty="0"/>
              <a:t>30 рабочих дней </a:t>
            </a:r>
            <a:r>
              <a:rPr lang="ru-RU" dirty="0"/>
              <a:t>со дня вручения.</a:t>
            </a:r>
          </a:p>
          <a:p>
            <a:pPr marL="715963" indent="-354013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dirty="0"/>
              <a:t>далее – как при выездной налоговой проверке (рассмотрение материалов проверки, проведение </a:t>
            </a:r>
            <a:r>
              <a:rPr lang="ru-RU" dirty="0" err="1"/>
              <a:t>доп.мероприятий</a:t>
            </a:r>
            <a:r>
              <a:rPr lang="ru-RU" dirty="0"/>
              <a:t>, составление </a:t>
            </a:r>
            <a:r>
              <a:rPr lang="ru-RU" dirty="0" err="1"/>
              <a:t>доп.акта</a:t>
            </a:r>
            <a:r>
              <a:rPr lang="ru-RU" dirty="0"/>
              <a:t>, возражения на </a:t>
            </a:r>
            <a:r>
              <a:rPr lang="ru-RU" dirty="0" err="1"/>
              <a:t>доп.акт</a:t>
            </a:r>
            <a:r>
              <a:rPr lang="ru-RU" dirty="0"/>
              <a:t>, рассмотрение материалов проверки, вынесение решения по проверке).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Если до окончания КНП подается уточненная декларация – проверка начинается заново, если после составления акта КНП – то может только учитываться.</a:t>
            </a:r>
          </a:p>
          <a:p>
            <a:pPr marL="361950"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CECD6B7-C065-4013-AD43-00C41126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1008219"/>
            <a:ext cx="11529848" cy="978236"/>
          </a:xfrm>
        </p:spPr>
        <p:txBody>
          <a:bodyPr/>
          <a:lstStyle/>
          <a:p>
            <a:r>
              <a:rPr lang="ru-RU" dirty="0"/>
              <a:t>Камеральная проверка: основы</a:t>
            </a:r>
          </a:p>
        </p:txBody>
      </p:sp>
    </p:spTree>
    <p:extLst>
      <p:ext uri="{BB962C8B-B14F-4D97-AF65-F5344CB8AC3E}">
        <p14:creationId xmlns:p14="http://schemas.microsoft.com/office/powerpoint/2010/main" val="2408789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4E6F4F-8B76-4F0D-97E4-BFB0ADE4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331" y="1986456"/>
            <a:ext cx="11529848" cy="4719144"/>
          </a:xfrm>
        </p:spPr>
        <p:txBody>
          <a:bodyPr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b="1" dirty="0"/>
              <a:t>Запрос документов/информации </a:t>
            </a:r>
            <a:r>
              <a:rPr lang="ru-RU" dirty="0"/>
              <a:t>– только в следующих случаях (статья 88 НК РФ):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если выявлены ошибки или противоречия в декларации – пояснения налогоплательщика;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если подана УНД к уменьшению суммы налога  - пояснения о причинах уменьшения;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если в декларации заявлен убыток – пояснения о размере убытка;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если применяется налоговая льгота – пояснения и документы, подтверждающие право на льготу;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если заявлено возмещение НДС – документы, подтверждающие правомерность вычетов;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если выявлены ошибки и противоречия в декларации по НДС – счета-фактуры, иные документы по вычетам;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если УНД подана по истечении 2х лет с даты первичной декларации – документы по измененным показателям;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если декларация по НДС подана иностранным лицом – документы, подтверждающие место реализации услуг;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если заявлены </a:t>
            </a:r>
            <a:r>
              <a:rPr lang="ru-RU" dirty="0" err="1"/>
              <a:t>инвест.вычет</a:t>
            </a:r>
            <a:r>
              <a:rPr lang="ru-RU" dirty="0"/>
              <a:t> – пояснения и документы, подтверждающие правомерность вычета.</a:t>
            </a:r>
          </a:p>
          <a:p>
            <a:pPr marL="361950"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CECD6B7-C065-4013-AD43-00C41126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1008219"/>
            <a:ext cx="11529848" cy="978236"/>
          </a:xfrm>
        </p:spPr>
        <p:txBody>
          <a:bodyPr/>
          <a:lstStyle/>
          <a:p>
            <a:r>
              <a:rPr lang="ru-RU" dirty="0"/>
              <a:t>Камеральная проверка: что может делать инспекция (1/2)</a:t>
            </a:r>
          </a:p>
        </p:txBody>
      </p:sp>
    </p:spTree>
    <p:extLst>
      <p:ext uri="{BB962C8B-B14F-4D97-AF65-F5344CB8AC3E}">
        <p14:creationId xmlns:p14="http://schemas.microsoft.com/office/powerpoint/2010/main" val="855502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4E6F4F-8B76-4F0D-97E4-BFB0ADE4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331" y="1986456"/>
            <a:ext cx="11529848" cy="4719144"/>
          </a:xfrm>
        </p:spPr>
        <p:txBody>
          <a:bodyPr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ru-RU" b="1" dirty="0"/>
              <a:t>Осмотр помещений, территорий, документов, предметов – </a:t>
            </a:r>
            <a:r>
              <a:rPr lang="ru-RU" dirty="0"/>
              <a:t>только при КНП по НДС в следующих случаях (п.1 ст.92 НК РФ):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в декларации заявлено возмещение НДС;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выявлены противоречия в декларации / ее сведения расходятся с отчетностью контрагентов и это свидетельствует о занижении НДС к уплате / о завышении НДС к возмещению;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выявлены несоответствия между сведениями, содержащимися в декларации, и сведениями в отчете об операциях с товарами, подлежащими прослеживаемости, представленном в инспекцию другим налогоплательщиком;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ru-RU" b="1" dirty="0"/>
              <a:t>Допрос свидетелей</a:t>
            </a:r>
            <a:r>
              <a:rPr lang="ru-RU" dirty="0"/>
              <a:t> (ст.90 НК РФ)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ru-RU" b="1" dirty="0"/>
              <a:t>Проведение экспертизы </a:t>
            </a:r>
            <a:r>
              <a:rPr lang="ru-RU" dirty="0"/>
              <a:t>(п.1 ст.95 НК РФ)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ru-RU" b="1" dirty="0"/>
              <a:t>Проведение встречной проверки </a:t>
            </a:r>
            <a:r>
              <a:rPr lang="ru-RU" dirty="0"/>
              <a:t>(ст.93.1 НК РФ)</a:t>
            </a:r>
            <a:endParaRPr lang="ru-RU" b="1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ru-RU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b="1" u="sng" dirty="0"/>
              <a:t>Иные контрольные мероприятия, запрос иных документов в рамах КНП не допускается!</a:t>
            </a:r>
          </a:p>
          <a:p>
            <a:pPr marL="361950"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CECD6B7-C065-4013-AD43-00C41126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1008219"/>
            <a:ext cx="11529848" cy="978236"/>
          </a:xfrm>
        </p:spPr>
        <p:txBody>
          <a:bodyPr/>
          <a:lstStyle/>
          <a:p>
            <a:r>
              <a:rPr lang="ru-RU" dirty="0"/>
              <a:t>Камеральная проверка: что может делать инспекция (2/2)</a:t>
            </a:r>
          </a:p>
        </p:txBody>
      </p:sp>
    </p:spTree>
    <p:extLst>
      <p:ext uri="{BB962C8B-B14F-4D97-AF65-F5344CB8AC3E}">
        <p14:creationId xmlns:p14="http://schemas.microsoft.com/office/powerpoint/2010/main" val="3409998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CECD6B7-C065-4013-AD43-00C41126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1008219"/>
            <a:ext cx="11529848" cy="978236"/>
          </a:xfrm>
        </p:spPr>
        <p:txBody>
          <a:bodyPr/>
          <a:lstStyle/>
          <a:p>
            <a:r>
              <a:rPr lang="ru-RU" dirty="0"/>
              <a:t>Технические аспекты налоговой отчетности: сроки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DA25F746-30D3-4CA8-9A66-6F6654DD2D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428539"/>
              </p:ext>
            </p:extLst>
          </p:nvPr>
        </p:nvGraphicFramePr>
        <p:xfrm>
          <a:off x="336331" y="1729280"/>
          <a:ext cx="11456604" cy="476961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532054">
                  <a:extLst>
                    <a:ext uri="{9D8B030D-6E8A-4147-A177-3AD203B41FA5}">
                      <a16:colId xmlns:a16="http://schemas.microsoft.com/office/drawing/2014/main" val="991434266"/>
                    </a:ext>
                  </a:extLst>
                </a:gridCol>
                <a:gridCol w="5924550">
                  <a:extLst>
                    <a:ext uri="{9D8B030D-6E8A-4147-A177-3AD203B41FA5}">
                      <a16:colId xmlns:a16="http://schemas.microsoft.com/office/drawing/2014/main" val="4278809384"/>
                    </a:ext>
                  </a:extLst>
                </a:gridCol>
              </a:tblGrid>
              <a:tr h="389237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По НДС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chemeClr val="tx1"/>
                          </a:solidFill>
                        </a:rPr>
                        <a:t>По налогу на прибыль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646220"/>
                  </a:ext>
                </a:extLst>
              </a:tr>
              <a:tr h="3164683"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Декларацию плательщики НДС сдают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</a:rPr>
                        <a:t>ежеквартально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 (ст. 163, п. 5 ст. 174 НК РФ):</a:t>
                      </a:r>
                    </a:p>
                    <a:p>
                      <a:pPr lv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  • 25 апреля 2023 г. - за I квартал 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 г.;</a:t>
                      </a:r>
                    </a:p>
                    <a:p>
                      <a:pPr lv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  • 25 июля 2023 г. - за II квартал 2023 г.;</a:t>
                      </a:r>
                    </a:p>
                    <a:p>
                      <a:pPr lv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  • 25 октября 2023 г. - за III квартал 2023 г.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Декларации и расчеты налогоплательщики и </a:t>
                      </a:r>
                      <a:r>
                        <a:rPr lang="ru-RU" sz="1600" i="0" kern="1200" dirty="0">
                          <a:solidFill>
                            <a:schemeClr val="tx1"/>
                          </a:solidFill>
                        </a:rPr>
                        <a:t>налоговые агенты 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подают следующим образом (ст. 285, п. п. 1, 3, 4 ст. 289 НК РФ):</a:t>
                      </a:r>
                    </a:p>
                    <a:p>
                      <a:pPr lvl="0" algn="just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  • за год - не позднее 25 марта следующего года (в общем случае);</a:t>
                      </a:r>
                    </a:p>
                    <a:p>
                      <a:pPr lvl="0" algn="just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  • за каждый отчетный период - не позднее 25-го числа месяца, следующего за отчетным периодом, в случаях: </a:t>
                      </a:r>
                    </a:p>
                    <a:p>
                      <a:pPr lvl="1" algn="just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1. если отчетные периоды - I квартал, полугодие и 9 месяцев;</a:t>
                      </a:r>
                    </a:p>
                    <a:p>
                      <a:pPr lvl="1" algn="just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2. если отчетные периоды - 1 месяц, 2 месяца и т. д. 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017312"/>
                  </a:ext>
                </a:extLst>
              </a:tr>
              <a:tr h="607849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kern="1200" dirty="0">
                          <a:solidFill>
                            <a:schemeClr val="tx1"/>
                          </a:solidFill>
                        </a:rPr>
                        <a:t>Если срок уплаты наступил до представления декларации (расчета), представьте в инспекцию уведомление об исчисленных суммах (п. 9 ст. 58 НК РФ).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071634"/>
                  </a:ext>
                </a:extLst>
              </a:tr>
              <a:tr h="607849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Если последний день падает на выходной, нерабочий праздничный или нерабочий день, отчетность подается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</a:rPr>
                        <a:t>на ближайший рабочий день 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</a:rPr>
                        <a:t>(п. 7 ст. 6.1 НК РФ).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defTabSz="914400" rtl="0" eaLnBrk="1" latinLnBrk="0" hangingPunct="1"/>
                      <a:endParaRPr lang="ru-RU" sz="16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781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2658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4E6F4F-8B76-4F0D-97E4-BFB0ADE4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331" y="1986456"/>
            <a:ext cx="11529848" cy="4719144"/>
          </a:xfrm>
        </p:spPr>
        <p:txBody>
          <a:bodyPr/>
          <a:lstStyle/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tx1"/>
                </a:solidFill>
              </a:rPr>
              <a:t>3-летний срок </a:t>
            </a:r>
            <a:r>
              <a:rPr lang="ru-RU" dirty="0">
                <a:solidFill>
                  <a:schemeClr val="tx1"/>
                </a:solidFill>
              </a:rPr>
              <a:t>для уменьшения суммы налога (совокупной обязанности) рассчитывается, начиная со срока, который определен как предельный срок уплаты налога по НК РФ – </a:t>
            </a:r>
            <a:r>
              <a:rPr lang="ru-RU" b="1" dirty="0">
                <a:solidFill>
                  <a:schemeClr val="tx1"/>
                </a:solidFill>
              </a:rPr>
              <a:t>до дня подачи уточненной декларации (п. 7 ст. 11.3 НК РФ -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с 01.10.2023)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Изменение данных совокупной обязанности на основании УНД к уменьшению будет отражаться на ЕНС только </a:t>
            </a:r>
            <a:r>
              <a:rPr lang="ru-RU" b="1" dirty="0">
                <a:solidFill>
                  <a:schemeClr val="tx1"/>
                </a:solidFill>
              </a:rPr>
              <a:t>после окончания КНП </a:t>
            </a:r>
            <a:r>
              <a:rPr lang="ru-RU" dirty="0">
                <a:solidFill>
                  <a:schemeClr val="tx1"/>
                </a:solidFill>
              </a:rPr>
              <a:t>–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 течение 10 дней, если акт не составлялся, или </a:t>
            </a:r>
            <a:r>
              <a:rPr lang="ru-RU" b="1" dirty="0">
                <a:solidFill>
                  <a:schemeClr val="tx1"/>
                </a:solidFill>
              </a:rPr>
              <a:t>на дату решения по проверке</a:t>
            </a:r>
            <a:r>
              <a:rPr lang="ru-RU" dirty="0">
                <a:solidFill>
                  <a:schemeClr val="tx1"/>
                </a:solidFill>
              </a:rPr>
              <a:t>, или </a:t>
            </a:r>
            <a:r>
              <a:rPr lang="ru-RU" b="1" dirty="0">
                <a:solidFill>
                  <a:schemeClr val="tx1"/>
                </a:solidFill>
              </a:rPr>
              <a:t>на следующий день после завершения проверки </a:t>
            </a:r>
            <a:r>
              <a:rPr lang="ru-RU" dirty="0">
                <a:solidFill>
                  <a:schemeClr val="tx1"/>
                </a:solidFill>
              </a:rPr>
              <a:t>в случае отсутствия нарушений.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Ошибка привела к занижению налога:</a:t>
            </a:r>
          </a:p>
          <a:p>
            <a:pPr marL="720725" lvl="1" indent="-365125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</a:rPr>
              <a:t>возможность освобождения от штрафа зависит от выполнения двух условий </a:t>
            </a:r>
            <a:r>
              <a:rPr lang="ru-RU" sz="1600" b="1" u="sng" dirty="0">
                <a:solidFill>
                  <a:schemeClr val="tx1"/>
                </a:solidFill>
              </a:rPr>
              <a:t>одновременно</a:t>
            </a:r>
            <a:r>
              <a:rPr lang="ru-RU" sz="1600" dirty="0">
                <a:solidFill>
                  <a:schemeClr val="tx1"/>
                </a:solidFill>
              </a:rPr>
              <a:t>:</a:t>
            </a:r>
          </a:p>
          <a:p>
            <a:pPr marL="630238" lvl="1" algn="just">
              <a:spcBef>
                <a:spcPts val="600"/>
              </a:spcBef>
              <a:spcAft>
                <a:spcPts val="600"/>
              </a:spcAft>
            </a:pPr>
            <a:r>
              <a:rPr lang="ru-RU" sz="1600" dirty="0">
                <a:solidFill>
                  <a:schemeClr val="tx1"/>
                </a:solidFill>
              </a:rPr>
              <a:t>	1. от наличия положительного сальдо ЕНС на момент подачи УНД (покрывает недоимку и пени);</a:t>
            </a:r>
          </a:p>
          <a:p>
            <a:pPr marL="630238" lvl="1" algn="just">
              <a:spcBef>
                <a:spcPts val="600"/>
              </a:spcBef>
              <a:spcAft>
                <a:spcPts val="600"/>
              </a:spcAft>
            </a:pPr>
            <a:r>
              <a:rPr lang="ru-RU" sz="1600" dirty="0">
                <a:solidFill>
                  <a:schemeClr val="tx1"/>
                </a:solidFill>
              </a:rPr>
              <a:t>   	2. от срока подачи УНД (здесь же важен момент обнаружения инспекцией ошибки и дата назначения ВНП).</a:t>
            </a:r>
          </a:p>
          <a:p>
            <a:pPr marL="355600" lvl="1" indent="-3556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tx1"/>
                </a:solidFill>
              </a:rPr>
              <a:t>В случае образования положительного сальдо на ЕНС (это возможно, </a:t>
            </a:r>
            <a:r>
              <a:rPr lang="ru-RU" sz="1600" b="1" u="sng" dirty="0">
                <a:solidFill>
                  <a:schemeClr val="tx1"/>
                </a:solidFill>
              </a:rPr>
              <a:t>если погашены все долги перед бюджетом по налогам и взносам, пеням и штрафам по ним</a:t>
            </a:r>
            <a:r>
              <a:rPr lang="ru-RU" sz="1600" dirty="0">
                <a:solidFill>
                  <a:schemeClr val="tx1"/>
                </a:solidFill>
              </a:rPr>
              <a:t>) можно будет написать заявление на возврат или на зачет денег в счет уплаты конкретного платежа в бюджет.</a:t>
            </a:r>
          </a:p>
          <a:p>
            <a:pPr marL="355600" lvl="1" indent="-3556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tx1"/>
                </a:solidFill>
              </a:rPr>
              <a:t>В отсутствие такого заявления суммы, формирующие положительное сальдо ЕНП, будут автоматически использоваться инспекцией для погашения в счет будущих налогов и взносов.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CECD6B7-C065-4013-AD43-00C41126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1008219"/>
            <a:ext cx="11529848" cy="978236"/>
          </a:xfrm>
        </p:spPr>
        <p:txBody>
          <a:bodyPr/>
          <a:lstStyle/>
          <a:p>
            <a:r>
              <a:rPr lang="ru-RU" dirty="0"/>
              <a:t>Технические аспекты налоговой отчетности: исправление ошибок</a:t>
            </a:r>
          </a:p>
        </p:txBody>
      </p:sp>
    </p:spTree>
    <p:extLst>
      <p:ext uri="{BB962C8B-B14F-4D97-AF65-F5344CB8AC3E}">
        <p14:creationId xmlns:p14="http://schemas.microsoft.com/office/powerpoint/2010/main" val="1790550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460" y="751856"/>
            <a:ext cx="9153525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035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EAE40E7-0849-4AE0-A2FD-72B2CDC3C6C4}"/>
              </a:ext>
            </a:extLst>
          </p:cNvPr>
          <p:cNvSpPr/>
          <p:nvPr/>
        </p:nvSpPr>
        <p:spPr>
          <a:xfrm>
            <a:off x="0" y="-4094"/>
            <a:ext cx="12192000" cy="6862094"/>
          </a:xfrm>
          <a:prstGeom prst="rect">
            <a:avLst/>
          </a:prstGeom>
          <a:solidFill>
            <a:srgbClr val="EB2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602A443-B8FB-48AB-8AB5-7FCD6D117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9158" y="171798"/>
            <a:ext cx="6355080" cy="6355080"/>
          </a:xfrm>
          <a:prstGeom prst="rect">
            <a:avLst/>
          </a:prstGeom>
        </p:spPr>
      </p:pic>
      <p:sp>
        <p:nvSpPr>
          <p:cNvPr id="37" name="Заголовок 1">
            <a:extLst>
              <a:ext uri="{FF2B5EF4-FFF2-40B4-BE49-F238E27FC236}">
                <a16:creationId xmlns:a16="http://schemas.microsoft.com/office/drawing/2014/main" id="{7E380F12-1ABA-48D7-BBF5-6F3065FAE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019" y="2475569"/>
            <a:ext cx="10861962" cy="1973689"/>
          </a:xfrm>
        </p:spPr>
        <p:txBody>
          <a:bodyPr>
            <a:noAutofit/>
          </a:bodyPr>
          <a:lstStyle/>
          <a:p>
            <a:pPr algn="l">
              <a:lnSpc>
                <a:spcPts val="8000"/>
              </a:lnSpc>
            </a:pPr>
            <a:r>
              <a:rPr lang="ru-RU" sz="5400" dirty="0">
                <a:solidFill>
                  <a:schemeClr val="bg1"/>
                </a:solidFill>
                <a:latin typeface="Arial" panose="020B0604020202020204" pitchFamily="34" charset="0"/>
              </a:rPr>
              <a:t>Изменения в НК РФ: учитываем и применяем</a:t>
            </a:r>
          </a:p>
        </p:txBody>
      </p:sp>
    </p:spTree>
    <p:extLst>
      <p:ext uri="{BB962C8B-B14F-4D97-AF65-F5344CB8AC3E}">
        <p14:creationId xmlns:p14="http://schemas.microsoft.com/office/powerpoint/2010/main" val="2218803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4E6F4F-8B76-4F0D-97E4-BFB0ADE4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331" y="1966135"/>
            <a:ext cx="11529848" cy="4719144"/>
          </a:xfrm>
        </p:spPr>
        <p:txBody>
          <a:bodyPr/>
          <a:lstStyle/>
          <a:p>
            <a:pPr algn="just"/>
            <a:r>
              <a:rPr lang="ru-RU" b="1" dirty="0">
                <a:solidFill>
                  <a:schemeClr val="tx1"/>
                </a:solidFill>
              </a:rPr>
              <a:t>пп.25 п.3 ст. 149 НК РФ</a:t>
            </a:r>
            <a:r>
              <a:rPr lang="ru-RU" dirty="0">
                <a:solidFill>
                  <a:schemeClr val="tx1"/>
                </a:solidFill>
              </a:rPr>
              <a:t> - передача в рекламных целях товаров (работ, услуг), расходы на приобретение (создание) единицы которых не превышают </a:t>
            </a:r>
            <a:r>
              <a:rPr lang="ru-RU" strike="sngStrike" dirty="0">
                <a:solidFill>
                  <a:srgbClr val="FF0000"/>
                </a:solidFill>
              </a:rPr>
              <a:t>100 рублей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chemeClr val="accent6"/>
                </a:solidFill>
              </a:rPr>
              <a:t>300 рублей</a:t>
            </a:r>
            <a:r>
              <a:rPr lang="ru-RU" dirty="0"/>
              <a:t>.</a:t>
            </a:r>
            <a:endParaRPr lang="ru-RU" dirty="0">
              <a:solidFill>
                <a:schemeClr val="tx1"/>
              </a:solidFill>
            </a:endParaRPr>
          </a:p>
          <a:p>
            <a:pPr algn="r"/>
            <a:r>
              <a:rPr lang="ru-RU" i="1" dirty="0">
                <a:solidFill>
                  <a:schemeClr val="tx1"/>
                </a:solidFill>
              </a:rPr>
              <a:t>Вступает в силу с 31.08.2023</a:t>
            </a:r>
          </a:p>
          <a:p>
            <a:endParaRPr lang="ru-RU" i="1" dirty="0"/>
          </a:p>
          <a:p>
            <a:pPr>
              <a:lnSpc>
                <a:spcPct val="100000"/>
              </a:lnSpc>
            </a:pPr>
            <a:r>
              <a:rPr lang="ru-RU" b="1" dirty="0">
                <a:solidFill>
                  <a:schemeClr val="tx1"/>
                </a:solidFill>
              </a:rPr>
              <a:t>Право на вычет «входящего» НДС – сохраняется, поскольку:</a:t>
            </a: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</a:rPr>
              <a:t>реклама направлена на привлечение внимания к «основным» ТРУ, реализация которых может облагаться </a:t>
            </a: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</a:rPr>
              <a:t>вид и способ распространения рекламы не должны влиять на налоговые последствия (нет ограничений напр. для видео- и аудиорекламы)</a:t>
            </a: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</a:rPr>
              <a:t>освобождение от НДС передачи рекламных материалов в пределах лимитов установлено для «исключения необходимости отдельного исчисления НДС (в дополнение к налогу, исчисляемому при реализации рекламируемых товаров, работ и услуг) в ситуации, когда в рекламных целях потребителю передаются товары незначительной стоимости»</a:t>
            </a:r>
          </a:p>
          <a:p>
            <a:pPr algn="r">
              <a:lnSpc>
                <a:spcPct val="100000"/>
              </a:lnSpc>
            </a:pPr>
            <a:r>
              <a:rPr lang="ru-RU" i="1" dirty="0">
                <a:solidFill>
                  <a:schemeClr val="tx1"/>
                </a:solidFill>
              </a:rPr>
              <a:t>Определение Верховного Суда РФ от </a:t>
            </a:r>
            <a:r>
              <a:rPr lang="en-US" i="1" dirty="0">
                <a:solidFill>
                  <a:schemeClr val="tx1"/>
                </a:solidFill>
              </a:rPr>
              <a:t>13.12.2019 </a:t>
            </a:r>
            <a:r>
              <a:rPr lang="ru-RU" i="1" dirty="0">
                <a:solidFill>
                  <a:schemeClr val="tx1"/>
                </a:solidFill>
              </a:rPr>
              <a:t>№</a:t>
            </a:r>
            <a:r>
              <a:rPr lang="en-US" i="1" dirty="0">
                <a:solidFill>
                  <a:schemeClr val="tx1"/>
                </a:solidFill>
              </a:rPr>
              <a:t> 301-</a:t>
            </a:r>
            <a:r>
              <a:rPr lang="ru-RU" i="1" dirty="0">
                <a:solidFill>
                  <a:schemeClr val="tx1"/>
                </a:solidFill>
              </a:rPr>
              <a:t>ЭС19-14748 («Сладкая жизнь Н.Н.»)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CECD6B7-C065-4013-AD43-00C41126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987899"/>
            <a:ext cx="11529848" cy="978236"/>
          </a:xfrm>
        </p:spPr>
        <p:txBody>
          <a:bodyPr/>
          <a:lstStyle/>
          <a:p>
            <a:r>
              <a:rPr lang="ru-RU" dirty="0"/>
              <a:t>НДС: увеличение лимитов рекламных расходов</a:t>
            </a:r>
          </a:p>
        </p:txBody>
      </p:sp>
    </p:spTree>
    <p:extLst>
      <p:ext uri="{BB962C8B-B14F-4D97-AF65-F5344CB8AC3E}">
        <p14:creationId xmlns:p14="http://schemas.microsoft.com/office/powerpoint/2010/main" val="301732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4E6F4F-8B76-4F0D-97E4-BFB0ADE4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331" y="1966135"/>
            <a:ext cx="11529848" cy="4719144"/>
          </a:xfrm>
        </p:spPr>
        <p:txBody>
          <a:bodyPr/>
          <a:lstStyle/>
          <a:p>
            <a:pPr algn="just"/>
            <a:r>
              <a:rPr lang="ru-RU" b="1" dirty="0">
                <a:solidFill>
                  <a:schemeClr val="tx1"/>
                </a:solidFill>
              </a:rPr>
              <a:t>пп.39 п.3 ст. 149 НК РФ: </a:t>
            </a:r>
            <a:r>
              <a:rPr lang="ru-RU" dirty="0">
                <a:solidFill>
                  <a:schemeClr val="tx1"/>
                </a:solidFill>
              </a:rPr>
              <a:t>не подлежит налогообложению (освобождаются от налогообложения) на территории Российской Федерации </a:t>
            </a:r>
            <a:r>
              <a:rPr lang="ru-RU" u="sng" dirty="0">
                <a:solidFill>
                  <a:schemeClr val="tx1"/>
                </a:solidFill>
              </a:rPr>
              <a:t>реализация организацией, осуществляющей туроператорскую деятельность, туристского продукта в сфере внутреннего туризма и (или) въездного туризма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льгота распространяется на операции по реализации туристского продукта, осуществленные начиная с 01.07.2023, и действует по 30.06.2027</a:t>
            </a:r>
          </a:p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возможен отказ от применения льготы (освобождения) по НДС при реализации туристского продукта (п.5 ст.149 НК РФ) - при условии:</a:t>
            </a:r>
          </a:p>
          <a:p>
            <a:pPr marL="717550" indent="-3619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заявление на отказ от льготы подается в налоговый орган по месту учета до 1 числа периода, с которого будет применяться освобождение</a:t>
            </a:r>
          </a:p>
          <a:p>
            <a:pPr marL="717550" indent="-3619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освобождение применяется ко всем операциям, перечисленным в пп.39 п.3 ст. 149 НК РФ, т.е. </a:t>
            </a:r>
            <a:r>
              <a:rPr lang="ru-RU" u="sng" dirty="0">
                <a:solidFill>
                  <a:schemeClr val="tx1"/>
                </a:solidFill>
              </a:rPr>
              <a:t>ко всем операциям по реализации туристского продукта в сфере внутреннего туризма и (или) въездного туризма</a:t>
            </a:r>
          </a:p>
          <a:p>
            <a:pPr marL="717550" indent="-3619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отказ от льготы применяется </a:t>
            </a:r>
            <a:r>
              <a:rPr lang="ru-RU" u="sng" dirty="0">
                <a:solidFill>
                  <a:schemeClr val="tx1"/>
                </a:solidFill>
              </a:rPr>
              <a:t>минимум</a:t>
            </a:r>
            <a:r>
              <a:rPr lang="ru-RU" dirty="0">
                <a:solidFill>
                  <a:schemeClr val="tx1"/>
                </a:solidFill>
              </a:rPr>
              <a:t> 1 год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CECD6B7-C065-4013-AD43-00C41126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987899"/>
            <a:ext cx="11529848" cy="978236"/>
          </a:xfrm>
        </p:spPr>
        <p:txBody>
          <a:bodyPr/>
          <a:lstStyle/>
          <a:p>
            <a:r>
              <a:rPr lang="ru-RU" dirty="0"/>
              <a:t>НДС: освобождение для туроператоров</a:t>
            </a:r>
          </a:p>
        </p:txBody>
      </p:sp>
    </p:spTree>
    <p:extLst>
      <p:ext uri="{BB962C8B-B14F-4D97-AF65-F5344CB8AC3E}">
        <p14:creationId xmlns:p14="http://schemas.microsoft.com/office/powerpoint/2010/main" val="210811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4E6F4F-8B76-4F0D-97E4-BFB0ADE4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331" y="1966135"/>
            <a:ext cx="11529848" cy="4719144"/>
          </a:xfrm>
        </p:spPr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Вводится правило определения налоговой базы при отгрузке товаров, реализацию которых облагают по ставке 20%, в счет оплаты, полученной при выпуске цифрового права, если при ее получении применили ставку 0%. Такое цифровое право должно одновременно включать цифровой финансовый актив и утилитарное цифровое право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Абз.2 п.6.1 ст. 154 НК РФ: </a:t>
            </a:r>
            <a:r>
              <a:rPr lang="ru-RU" dirty="0">
                <a:solidFill>
                  <a:schemeClr val="tx1"/>
                </a:solidFill>
              </a:rPr>
              <a:t>При отгрузке (передаче) товаров, операции по реализации которых подлежат налогообложению по налоговой ставке, предусмотренной пунктом 3 статьи 164 настоящего Кодекса, в счет оплаты, частичной оплаты, полученных налогоплательщиком в связи с выпуском цифрового права, включающего одновременно цифровой финансовый актив и утилитарное цифровое право, если при получении данных оплаты, частичной оплаты налогоплательщиком была применена налоговая ставка, предусмотренная пунктом 1 статьи 164 настоящего Кодекса, </a:t>
            </a:r>
            <a:r>
              <a:rPr lang="ru-RU" u="sng" dirty="0">
                <a:solidFill>
                  <a:schemeClr val="tx1"/>
                </a:solidFill>
              </a:rPr>
              <a:t>налоговая база определяется как стоимость указанного цифрового права, исчисленная исходя из цены цифрового права, установленной решением о выпуске указанного цифрового права, но не ниже стоимости этих товаров, исчисленной исходя из цен, определяемых в порядке, предусмотренном статьей 105.3 настоящего Кодекса</a:t>
            </a:r>
            <a:r>
              <a:rPr lang="ru-RU" dirty="0">
                <a:solidFill>
                  <a:schemeClr val="tx1"/>
                </a:solidFill>
              </a:rPr>
              <a:t>, и действующих по состоянию на дату выпуска указанного цифрового права.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r"/>
            <a:r>
              <a:rPr lang="ru-RU" i="1" dirty="0">
                <a:solidFill>
                  <a:schemeClr val="tx1"/>
                </a:solidFill>
              </a:rPr>
              <a:t>Применяется с 01.10.2023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CECD6B7-C065-4013-AD43-00C41126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987899"/>
            <a:ext cx="11529848" cy="978236"/>
          </a:xfrm>
        </p:spPr>
        <p:txBody>
          <a:bodyPr/>
          <a:lstStyle/>
          <a:p>
            <a:r>
              <a:rPr lang="ru-RU" dirty="0"/>
              <a:t>НДС: реализация цифровых прав</a:t>
            </a:r>
          </a:p>
        </p:txBody>
      </p:sp>
    </p:spTree>
    <p:extLst>
      <p:ext uri="{BB962C8B-B14F-4D97-AF65-F5344CB8AC3E}">
        <p14:creationId xmlns:p14="http://schemas.microsoft.com/office/powerpoint/2010/main" val="403613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4E6F4F-8B76-4F0D-97E4-BFB0ADE4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331" y="1966135"/>
            <a:ext cx="11529848" cy="4719144"/>
          </a:xfrm>
        </p:spPr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При предоставлении ограниченного права пользования земельным участком (сервитута), принадлежащим публичным субъектам (РФ, субъект РФ, </a:t>
            </a:r>
            <a:r>
              <a:rPr lang="ru-RU" dirty="0" err="1">
                <a:solidFill>
                  <a:schemeClr val="tx1"/>
                </a:solidFill>
              </a:rPr>
              <a:t>мун.образование</a:t>
            </a:r>
            <a:r>
              <a:rPr lang="ru-RU" dirty="0">
                <a:solidFill>
                  <a:schemeClr val="tx1"/>
                </a:solidFill>
              </a:rPr>
              <a:t>) – НДС исчисляется с платы за пользование участком и уплачивается налоговыми агентами (организациями и ИП)</a:t>
            </a:r>
          </a:p>
          <a:p>
            <a:pPr algn="r"/>
            <a:r>
              <a:rPr lang="ru-RU" i="1" dirty="0">
                <a:solidFill>
                  <a:schemeClr val="tx1"/>
                </a:solidFill>
              </a:rPr>
              <a:t>Применяется с 01.10.2023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Абз.2 п.3 ст. 161 НК РФ: </a:t>
            </a:r>
            <a:r>
              <a:rPr lang="ru-RU" dirty="0">
                <a:solidFill>
                  <a:schemeClr val="tx1"/>
                </a:solidFill>
              </a:rPr>
              <a:t>При предоставлении на территории Российской Федерации органами государственной власти и управления, органами местного самоуправления, органами публичной власти федеральной территории "Сириус" права ограниченного пользования земельным участком (сервитута) в отношении земельных участков, находящихся в федеральной собственности, собственности субъектов Российской Федерации и муниципальной собственности, земельных участков, находящихся в собственности федеральной территории "Сириус", налоговая база определяется как сумма оплаты, перечисленной за установленный сервитут с учетом налога. При этом налоговая база определяется налоговым агентом отдельно по каждому земельному участку, в отношении которого установлен сервитут.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Абз.3 п.3 ст. 161 НК РФ: </a:t>
            </a:r>
            <a:r>
              <a:rPr lang="ru-RU" dirty="0">
                <a:solidFill>
                  <a:schemeClr val="tx1"/>
                </a:solidFill>
              </a:rPr>
              <a:t>В случае, указанном в абзаце втором настоящего пункта, налоговыми агентами признаются организации и индивидуальные предприниматели, в интересах которых установлен сервитут. Указанные налоговые агенты обязаны исчислить, удержать и перечислить в бюджет соответствующую сумму налога вне зависимости от того, исполняют ли они обязанности налогоплательщика, связанные с исчислением и уплатой налога, и иные обязанности, установленные настоящей главой.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CECD6B7-C065-4013-AD43-00C41126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987899"/>
            <a:ext cx="11529848" cy="978236"/>
          </a:xfrm>
        </p:spPr>
        <p:txBody>
          <a:bodyPr/>
          <a:lstStyle/>
          <a:p>
            <a:r>
              <a:rPr lang="ru-RU" dirty="0"/>
              <a:t>НДС: сервитут</a:t>
            </a:r>
          </a:p>
        </p:txBody>
      </p:sp>
    </p:spTree>
    <p:extLst>
      <p:ext uri="{BB962C8B-B14F-4D97-AF65-F5344CB8AC3E}">
        <p14:creationId xmlns:p14="http://schemas.microsoft.com/office/powerpoint/2010/main" val="37002991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4">
      <a:dk1>
        <a:srgbClr val="000000"/>
      </a:dk1>
      <a:lt1>
        <a:srgbClr val="FFFFFF"/>
      </a:lt1>
      <a:dk2>
        <a:srgbClr val="D8D8D8"/>
      </a:dk2>
      <a:lt2>
        <a:srgbClr val="D8D8D8"/>
      </a:lt2>
      <a:accent1>
        <a:srgbClr val="FF3434"/>
      </a:accent1>
      <a:accent2>
        <a:srgbClr val="FFCDCD"/>
      </a:accent2>
      <a:accent3>
        <a:srgbClr val="A5A5A5"/>
      </a:accent3>
      <a:accent4>
        <a:srgbClr val="FADDCA"/>
      </a:accent4>
      <a:accent5>
        <a:srgbClr val="F4B183"/>
      </a:accent5>
      <a:accent6>
        <a:srgbClr val="D82828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1944</TotalTime>
  <Words>2092</Words>
  <Application>Microsoft Office PowerPoint</Application>
  <PresentationFormat>Широкоэкранный</PresentationFormat>
  <Paragraphs>114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DIN Pro Medium</vt:lpstr>
      <vt:lpstr>Wingdings</vt:lpstr>
      <vt:lpstr>Тема Office</vt:lpstr>
      <vt:lpstr>НДС и налог на прибыль: что учесть при подготовке отчетности в октябре</vt:lpstr>
      <vt:lpstr>Технические аспекты налоговой отчетности: сроки</vt:lpstr>
      <vt:lpstr>Технические аспекты налоговой отчетности: исправление ошибок</vt:lpstr>
      <vt:lpstr>Презентация PowerPoint</vt:lpstr>
      <vt:lpstr>Изменения в НК РФ: учитываем и применяем</vt:lpstr>
      <vt:lpstr>НДС: увеличение лимитов рекламных расходов</vt:lpstr>
      <vt:lpstr>НДС: освобождение для туроператоров</vt:lpstr>
      <vt:lpstr>НДС: реализация цифровых прав</vt:lpstr>
      <vt:lpstr>НДС: сервитут</vt:lpstr>
      <vt:lpstr>Налог на прибыль: стоимость активов</vt:lpstr>
      <vt:lpstr>Налог на прибыль: расходы</vt:lpstr>
      <vt:lpstr>Камеральная проверка: как пройти без проблем</vt:lpstr>
      <vt:lpstr>Камеральная проверка: основы</vt:lpstr>
      <vt:lpstr>Камеральная проверка: что может делать инспекция (1/2)</vt:lpstr>
      <vt:lpstr>Камеральная проверка: что может делать инспекция (2/2)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Дебиторка vs кредиторка:  как согласовать условия отгрузок  и не допустить кассовых разрывов</dc:title>
  <dc:creator>Кубик</dc:creator>
  <cp:lastModifiedBy>Кубик</cp:lastModifiedBy>
  <cp:revision>98</cp:revision>
  <dcterms:created xsi:type="dcterms:W3CDTF">2022-03-17T15:35:08Z</dcterms:created>
  <dcterms:modified xsi:type="dcterms:W3CDTF">2023-10-03T07:42:48Z</dcterms:modified>
</cp:coreProperties>
</file>